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32"/>
  </p:notesMasterIdLst>
  <p:sldIdLst>
    <p:sldId id="256" r:id="rId5"/>
    <p:sldId id="257" r:id="rId6"/>
    <p:sldId id="263" r:id="rId7"/>
    <p:sldId id="259" r:id="rId8"/>
    <p:sldId id="282" r:id="rId9"/>
    <p:sldId id="283" r:id="rId10"/>
    <p:sldId id="285" r:id="rId11"/>
    <p:sldId id="284" r:id="rId12"/>
    <p:sldId id="287" r:id="rId13"/>
    <p:sldId id="288" r:id="rId14"/>
    <p:sldId id="289" r:id="rId15"/>
    <p:sldId id="290" r:id="rId16"/>
    <p:sldId id="291" r:id="rId17"/>
    <p:sldId id="292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25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849282-82E5-C041-9EBC-2666BECB2A19}">
          <p14:sldIdLst>
            <p14:sldId id="256"/>
            <p14:sldId id="257"/>
          </p14:sldIdLst>
        </p14:section>
        <p14:section name="in RAVEN" id="{21DDD698-6C94-CB4D-8C84-50003D17290F}">
          <p14:sldIdLst>
            <p14:sldId id="263"/>
            <p14:sldId id="259"/>
            <p14:sldId id="282"/>
            <p14:sldId id="283"/>
            <p14:sldId id="285"/>
          </p14:sldIdLst>
        </p14:section>
        <p14:section name="Gradient Descent" id="{105A9080-A04E-AE40-8B5A-012D7FC5112F}">
          <p14:sldIdLst>
            <p14:sldId id="284"/>
            <p14:sldId id="287"/>
            <p14:sldId id="288"/>
            <p14:sldId id="289"/>
          </p14:sldIdLst>
        </p14:section>
        <p14:section name="Exercise 1: Basic" id="{ABAD56F7-4BCF-DE45-8E57-D812D033CAFC}">
          <p14:sldIdLst>
            <p14:sldId id="290"/>
            <p14:sldId id="291"/>
            <p14:sldId id="292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Exercise 2: Constraint" id="{17F9ABD0-B0ED-4046-A2EB-8CF8B8041FD4}">
          <p14:sldIdLst>
            <p14:sldId id="302"/>
            <p14:sldId id="303"/>
            <p14:sldId id="304"/>
            <p14:sldId id="305"/>
            <p14:sldId id="306"/>
          </p14:sldIdLst>
        </p14:section>
        <p14:section name="Exercise ?: Pickle" id="{F5FB8C60-9990-D049-A24C-EE7F728F263A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9E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7"/>
    <p:restoredTop sz="96327"/>
  </p:normalViewPr>
  <p:slideViewPr>
    <p:cSldViewPr snapToGrid="0" snapToObjects="1">
      <p:cViewPr varScale="1">
        <p:scale>
          <a:sx n="119" d="100"/>
          <a:sy n="119" d="100"/>
        </p:scale>
        <p:origin x="1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7/13/22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endParaRPr lang="en-US" dirty="0"/>
          </a:p>
          <a:p>
            <a:pPr lvl="2"/>
            <a:r>
              <a:rPr lang="en-US" dirty="0"/>
              <a:t>Date</a:t>
            </a:r>
          </a:p>
          <a:p>
            <a:pPr lvl="2"/>
            <a:endParaRPr lang="en-US" dirty="0"/>
          </a:p>
          <a:p>
            <a:pPr lvl="0"/>
            <a:r>
              <a:rPr lang="en-US" dirty="0"/>
              <a:t>Presenter name</a:t>
            </a:r>
          </a:p>
          <a:p>
            <a:pPr lvl="2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4741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567EC-E6D8-F048-88E1-4BD79AC92B5E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981D-013C-974F-BBE3-2A44A45AAF41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8BB2C-4FC9-E34B-9C91-ACEE07F2B8BA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0020-C272-0846-85CB-E050EE33C776}" type="datetime1">
              <a:rPr lang="en-US" smtClean="0"/>
              <a:t>7/13/22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68EC-E4FE-A848-B78C-295E2930C6DA}" type="datetime1">
              <a:rPr lang="en-US" smtClean="0"/>
              <a:t>7/13/22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07">
            <a:extLst>
              <a:ext uri="{FF2B5EF4-FFF2-40B4-BE49-F238E27FC236}">
                <a16:creationId xmlns:a16="http://schemas.microsoft.com/office/drawing/2014/main" id="{4647A912-5093-6043-8161-0D98167F24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336550"/>
            <a:ext cx="12192000" cy="6858000"/>
          </a:xfrm>
          <a:prstGeom prst="rect">
            <a:avLst/>
          </a:prstGeom>
        </p:spPr>
      </p:pic>
      <p:grpSp>
        <p:nvGrpSpPr>
          <p:cNvPr id="11" name="Bottom Bar">
            <a:extLst>
              <a:ext uri="{FF2B5EF4-FFF2-40B4-BE49-F238E27FC236}">
                <a16:creationId xmlns:a16="http://schemas.microsoft.com/office/drawing/2014/main" id="{DC935C4B-E372-E04B-8493-E90A79CBC7F4}"/>
              </a:ext>
            </a:extLst>
          </p:cNvPr>
          <p:cNvGrpSpPr/>
          <p:nvPr userDrawn="1"/>
        </p:nvGrpSpPr>
        <p:grpSpPr>
          <a:xfrm>
            <a:off x="0" y="6247747"/>
            <a:ext cx="12192000" cy="610252"/>
            <a:chOff x="0" y="6247747"/>
            <a:chExt cx="12192000" cy="6102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574F32-F3B5-224E-B6D3-DC767B30A5BE}"/>
                </a:ext>
              </a:extLst>
            </p:cNvPr>
            <p:cNvSpPr/>
            <p:nvPr/>
          </p:nvSpPr>
          <p:spPr>
            <a:xfrm>
              <a:off x="0" y="6334125"/>
              <a:ext cx="12192000" cy="52387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EE050A-3114-2641-96C8-48D281A062A0}"/>
                </a:ext>
              </a:extLst>
            </p:cNvPr>
            <p:cNvSpPr/>
            <p:nvPr/>
          </p:nvSpPr>
          <p:spPr>
            <a:xfrm>
              <a:off x="0" y="6247747"/>
              <a:ext cx="12192000" cy="863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59F24B-A93D-B046-B78A-2C31137D1AC5}"/>
              </a:ext>
            </a:extLst>
          </p:cNvPr>
          <p:cNvSpPr txBox="1"/>
          <p:nvPr userDrawn="1"/>
        </p:nvSpPr>
        <p:spPr>
          <a:xfrm>
            <a:off x="2872408" y="5178483"/>
            <a:ext cx="64471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Battelle Energy Alliance manages INL for the U.S. Department of Energy’s Office of Nuclear Energy.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INL is the nation’s center for nuclear energy research and development, and also performs research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 each of DOE’s strategic goal areas: energy, national security, science and the environment.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Web Address">
            <a:extLst>
              <a:ext uri="{FF2B5EF4-FFF2-40B4-BE49-F238E27FC236}">
                <a16:creationId xmlns:a16="http://schemas.microsoft.com/office/drawing/2014/main" id="{53FCC0DF-9440-B040-A076-DF507B404D83}"/>
              </a:ext>
            </a:extLst>
          </p:cNvPr>
          <p:cNvSpPr txBox="1"/>
          <p:nvPr userDrawn="1"/>
        </p:nvSpPr>
        <p:spPr>
          <a:xfrm>
            <a:off x="4100945" y="6417425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alpha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WWW.INL.GOV</a:t>
            </a:r>
          </a:p>
        </p:txBody>
      </p:sp>
    </p:spTree>
    <p:extLst>
      <p:ext uri="{BB962C8B-B14F-4D97-AF65-F5344CB8AC3E}">
        <p14:creationId xmlns:p14="http://schemas.microsoft.com/office/powerpoint/2010/main" val="188344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E4C99FD-2F6E-5DF9-BFA3-08E8351D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4265-C06D-0B46-A361-2716B819525C}" type="datetime1">
              <a:rPr lang="en-US" smtClean="0"/>
              <a:t>7/13/22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0689B4-EA4F-80DD-7002-BE1E034C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RAVEN Workshop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DA160F-C3A0-E48C-1F5D-ABF24C9F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99BA3-3BAF-194D-953E-3469D4E300AB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70DE6-56BC-A54D-B159-0D4D965DB563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601DA-5EDD-8E43-A1A4-D8CBD2CF9E57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655B5-C873-D641-85B0-55D6C4E16D41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7323-5DA8-2F48-8039-61BA1CB304D3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BD97-1FCD-DD44-B400-63087CB7110E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99A4A-9975-584D-8C07-D5F6D487954F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3FEC5-4760-DC48-B91E-CFC0C33F63A9}"/>
              </a:ext>
            </a:extLst>
          </p:cNvPr>
          <p:cNvSpPr/>
          <p:nvPr userDrawn="1"/>
        </p:nvSpPr>
        <p:spPr>
          <a:xfrm>
            <a:off x="8465769" y="6335712"/>
            <a:ext cx="3726231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AE68D-24FC-6749-A309-042231DB68DA}"/>
              </a:ext>
            </a:extLst>
          </p:cNvPr>
          <p:cNvSpPr/>
          <p:nvPr userDrawn="1"/>
        </p:nvSpPr>
        <p:spPr>
          <a:xfrm>
            <a:off x="8465769" y="6237795"/>
            <a:ext cx="3726231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150" y="173990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77E86A-CBB1-0447-A68C-EA33EAA4EC76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  <p:sldLayoutId id="214748371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B3176E-FAD1-2B4C-96D5-F706C4448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  <a:p>
            <a:pPr>
              <a:spcBef>
                <a:spcPts val="500"/>
              </a:spcBef>
            </a:pPr>
            <a:r>
              <a:rPr lang="en-US" sz="2400" b="0" dirty="0"/>
              <a:t>RAVEN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56D43-7FAB-834B-AA9F-965D52A8E5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672" y="168966"/>
            <a:ext cx="2541981" cy="303873"/>
          </a:xfrm>
        </p:spPr>
        <p:txBody>
          <a:bodyPr/>
          <a:lstStyle/>
          <a:p>
            <a:r>
              <a:rPr lang="en-US" sz="1400" dirty="0"/>
              <a:t>INL/CON-19-55780</a:t>
            </a:r>
          </a:p>
        </p:txBody>
      </p:sp>
      <p:pic>
        <p:nvPicPr>
          <p:cNvPr id="4" name="Picture 6" descr="raven.gif">
            <a:extLst>
              <a:ext uri="{FF2B5EF4-FFF2-40B4-BE49-F238E27FC236}">
                <a16:creationId xmlns:a16="http://schemas.microsoft.com/office/drawing/2014/main" id="{F27BEB53-A2FF-CCC1-9564-35F7194874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8473239" y="1450286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515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BFE8A-C4D4-1A29-4F3F-E02C13D62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632"/>
            <a:ext cx="10415649" cy="4351338"/>
          </a:xfrm>
        </p:spPr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Great at navigating concave surfaces</a:t>
            </a:r>
          </a:p>
          <a:p>
            <a:pPr lvl="1"/>
            <a:r>
              <a:rPr lang="en-US" dirty="0"/>
              <a:t>Can quickly traverse response space</a:t>
            </a:r>
          </a:p>
          <a:p>
            <a:pPr lvl="1"/>
            <a:r>
              <a:rPr lang="en-US" dirty="0"/>
              <a:t>Few runs for significant progress</a:t>
            </a:r>
          </a:p>
          <a:p>
            <a:pPr lvl="1"/>
            <a:endParaRPr lang="en-US" dirty="0"/>
          </a:p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Falls into local minima</a:t>
            </a:r>
          </a:p>
          <a:p>
            <a:pPr lvl="1"/>
            <a:r>
              <a:rPr lang="en-US" dirty="0"/>
              <a:t>Difficulty finding promising regions</a:t>
            </a:r>
          </a:p>
          <a:p>
            <a:pPr lvl="1"/>
            <a:r>
              <a:rPr lang="en-US" dirty="0"/>
              <a:t>Slow for high convergence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RAVEN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Terraces in green valley, with hills, church in background">
            <a:extLst>
              <a:ext uri="{FF2B5EF4-FFF2-40B4-BE49-F238E27FC236}">
                <a16:creationId xmlns:a16="http://schemas.microsoft.com/office/drawing/2014/main" id="{4D8011A3-5F8F-295E-0100-C375B168A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087" y="1785004"/>
            <a:ext cx="4498762" cy="28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76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F982-F6F0-D0F2-09C2-013D26C4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in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2A64E-2F35-E7DA-0EC2-8B3D4CF109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Maximize range of projectile</a:t>
                </a:r>
              </a:p>
              <a:p>
                <a:endParaRPr lang="en-US" dirty="0"/>
              </a:p>
              <a:p>
                <a:r>
                  <a:rPr lang="en-US" dirty="0"/>
                  <a:t>Limits:</a:t>
                </a:r>
              </a:p>
              <a:p>
                <a:pPr lvl="1"/>
                <a:r>
                  <a:rPr lang="en-US" dirty="0"/>
                  <a:t>5° &lt;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&lt; 85°</a:t>
                </a:r>
              </a:p>
              <a:p>
                <a:pPr lvl="1"/>
                <a:r>
                  <a:rPr lang="en-US" dirty="0"/>
                  <a:t>0 m/s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&lt; 170 m/s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We know the answer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=45°,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are we going to get there?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2A64E-2F35-E7DA-0EC2-8B3D4CF109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8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93E73-97D5-AD3D-CE09-14C300599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RAVEN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0533-4E08-9235-9C9C-4F01F5F82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4C3E6C84-BF2E-819B-94D4-3BF71F86B8F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314" y="293844"/>
            <a:ext cx="1480004" cy="63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97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73F7-8D7F-D4FC-4F9A-E1A4F3B3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 UQ to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1E149-7B25-56FE-85DA-B96D9AA36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Adaptive Sampling is like Forward Sampling, but not.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48C00-E7B0-0F7A-80F2-84BD3F02E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BB707-F50F-AA9B-13E4-166C404C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73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RAVEN Optimization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D9BD0F-73FB-8D0D-136F-749D4C60D0D4}"/>
              </a:ext>
            </a:extLst>
          </p:cNvPr>
          <p:cNvSpPr txBox="1">
            <a:spLocks/>
          </p:cNvSpPr>
          <p:nvPr/>
        </p:nvSpPr>
        <p:spPr>
          <a:xfrm>
            <a:off x="838200" y="1466632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the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Let’s look at the file</a:t>
            </a:r>
          </a:p>
          <a:p>
            <a:pPr lvl="1"/>
            <a:r>
              <a:rPr lang="en-US" dirty="0" err="1"/>
              <a:t>MultiRun</a:t>
            </a:r>
            <a:endParaRPr lang="en-US" dirty="0"/>
          </a:p>
          <a:p>
            <a:pPr lvl="1"/>
            <a:r>
              <a:rPr lang="en-US" dirty="0"/>
              <a:t>Optimizer</a:t>
            </a:r>
          </a:p>
          <a:p>
            <a:pPr lvl="2"/>
            <a:r>
              <a:rPr lang="en-US" dirty="0" err="1"/>
              <a:t>samplerInit</a:t>
            </a:r>
            <a:endParaRPr lang="en-US" dirty="0"/>
          </a:p>
          <a:p>
            <a:pPr lvl="2"/>
            <a:r>
              <a:rPr lang="en-US" dirty="0"/>
              <a:t>gradient</a:t>
            </a:r>
          </a:p>
          <a:p>
            <a:pPr lvl="2"/>
            <a:r>
              <a:rPr lang="en-US" dirty="0" err="1"/>
              <a:t>stepSize</a:t>
            </a:r>
            <a:endParaRPr lang="en-US" dirty="0"/>
          </a:p>
          <a:p>
            <a:pPr lvl="2"/>
            <a:r>
              <a:rPr lang="en-US" dirty="0"/>
              <a:t>convergence</a:t>
            </a:r>
          </a:p>
          <a:p>
            <a:pPr lvl="2"/>
            <a:r>
              <a:rPr lang="en-US" dirty="0"/>
              <a:t>acceptance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E4B02-1066-2E32-811D-24BE5ACF3AE7}"/>
              </a:ext>
            </a:extLst>
          </p:cNvPr>
          <p:cNvSpPr txBox="1"/>
          <p:nvPr/>
        </p:nvSpPr>
        <p:spPr>
          <a:xfrm>
            <a:off x="1262437" y="1892191"/>
            <a:ext cx="8494423" cy="120032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sz="18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cd raven/doc/workshop/optimizer/Inputs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open 1_grad_desc.xml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208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D9BD0F-73FB-8D0D-136F-749D4C60D0D4}"/>
              </a:ext>
            </a:extLst>
          </p:cNvPr>
          <p:cNvSpPr txBox="1">
            <a:spLocks/>
          </p:cNvSpPr>
          <p:nvPr/>
        </p:nvSpPr>
        <p:spPr>
          <a:xfrm>
            <a:off x="838200" y="1466632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the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Lots of output to screen!</a:t>
            </a:r>
          </a:p>
          <a:p>
            <a:r>
              <a:rPr lang="en-US" dirty="0"/>
              <a:t>Files created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E4B02-1066-2E32-811D-24BE5ACF3AE7}"/>
              </a:ext>
            </a:extLst>
          </p:cNvPr>
          <p:cNvSpPr txBox="1"/>
          <p:nvPr/>
        </p:nvSpPr>
        <p:spPr>
          <a:xfrm>
            <a:off x="1262437" y="1892191"/>
            <a:ext cx="8494423" cy="120032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sz="18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cd raven/doc/workshop/optimizer/Inputs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~/projects/raven/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raven_framework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1_grad_desc.xml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86138-5670-CCFD-D34B-7DEB741FF8FD}"/>
              </a:ext>
            </a:extLst>
          </p:cNvPr>
          <p:cNvSpPr txBox="1"/>
          <p:nvPr/>
        </p:nvSpPr>
        <p:spPr>
          <a:xfrm>
            <a:off x="1262437" y="4191039"/>
            <a:ext cx="8494423" cy="20313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sz="18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cd raven/doc/workshop/optimizer/Inputs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ls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GradDesc</a:t>
            </a: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opt_search.csv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path.png</a:t>
            </a: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opt_search.xml</a:t>
            </a: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	opt_search_0.csv</a:t>
            </a: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711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Results: Screen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78244E-5DD3-7843-15FC-98AB257BF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799" y="219481"/>
            <a:ext cx="2837549" cy="100879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9DC2A0-DF0E-8D74-BD23-ACE4FD523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81" y="4041093"/>
            <a:ext cx="10415649" cy="663863"/>
          </a:xfrm>
        </p:spPr>
        <p:txBody>
          <a:bodyPr/>
          <a:lstStyle/>
          <a:p>
            <a:r>
              <a:rPr lang="en-US" dirty="0"/>
              <a:t>First point is always accepted</a:t>
            </a:r>
          </a:p>
          <a:p>
            <a:pPr lvl="1"/>
            <a:r>
              <a:rPr lang="en-US" dirty="0"/>
              <a:t>You have to start somewhere!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3A7843-077A-CC08-5799-920D57EC5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3174"/>
            <a:ext cx="12192000" cy="144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37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Results: Screen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78244E-5DD3-7843-15FC-98AB257BF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815" y="202758"/>
            <a:ext cx="2837549" cy="100879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9DC2A0-DF0E-8D74-BD23-ACE4FD523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48" y="1692410"/>
            <a:ext cx="10415649" cy="663863"/>
          </a:xfrm>
        </p:spPr>
        <p:txBody>
          <a:bodyPr/>
          <a:lstStyle/>
          <a:p>
            <a:r>
              <a:rPr lang="en-US" dirty="0"/>
              <a:t>Accepting a new opt point</a:t>
            </a:r>
          </a:p>
          <a:p>
            <a:pPr lvl="1"/>
            <a:endParaRPr lang="en-US" dirty="0"/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1F26750-D6A3-6F3F-4FE0-0FD77BCD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4284"/>
            <a:ext cx="12192000" cy="1901167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CB153C7-C513-3882-D077-08661874A029}"/>
              </a:ext>
            </a:extLst>
          </p:cNvPr>
          <p:cNvSpPr/>
          <p:nvPr/>
        </p:nvSpPr>
        <p:spPr>
          <a:xfrm>
            <a:off x="5207653" y="2890914"/>
            <a:ext cx="3979377" cy="66386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37C8F6-FE44-7ADB-C288-0F986B4D0A27}"/>
              </a:ext>
            </a:extLst>
          </p:cNvPr>
          <p:cNvSpPr/>
          <p:nvPr/>
        </p:nvSpPr>
        <p:spPr>
          <a:xfrm>
            <a:off x="5630471" y="2653378"/>
            <a:ext cx="845634" cy="294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872F8D-C8E5-73C0-516D-7C638F069254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 flipH="1">
            <a:off x="2338115" y="2800487"/>
            <a:ext cx="3292356" cy="199392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A2F237-A29B-2ED3-89D3-E0AE989384B7}"/>
              </a:ext>
            </a:extLst>
          </p:cNvPr>
          <p:cNvSpPr txBox="1">
            <a:spLocks/>
          </p:cNvSpPr>
          <p:nvPr/>
        </p:nvSpPr>
        <p:spPr>
          <a:xfrm>
            <a:off x="685143" y="4794413"/>
            <a:ext cx="3305944" cy="663863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New point is better than the old one!</a:t>
            </a:r>
          </a:p>
          <a:p>
            <a:pPr lvl="1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05CAD8-E010-902B-F163-9648BEA9245E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6145975" y="3554776"/>
            <a:ext cx="1051367" cy="123963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B31DC6-E01F-F388-12E6-FF47F8A39791}"/>
              </a:ext>
            </a:extLst>
          </p:cNvPr>
          <p:cNvSpPr txBox="1">
            <a:spLocks/>
          </p:cNvSpPr>
          <p:nvPr/>
        </p:nvSpPr>
        <p:spPr>
          <a:xfrm>
            <a:off x="4963480" y="4818609"/>
            <a:ext cx="3305944" cy="663863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Status of convergence criteria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37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57C736-45CE-DE36-E135-CE730FB17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548"/>
            <a:ext cx="12192000" cy="1019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Results: Screen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78244E-5DD3-7843-15FC-98AB257BF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815" y="202758"/>
            <a:ext cx="2837549" cy="100879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9DC2A0-DF0E-8D74-BD23-ACE4FD523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48" y="1692410"/>
            <a:ext cx="10415649" cy="663863"/>
          </a:xfrm>
        </p:spPr>
        <p:txBody>
          <a:bodyPr/>
          <a:lstStyle/>
          <a:p>
            <a:r>
              <a:rPr lang="en-US" dirty="0"/>
              <a:t>Accepting a new opt point</a:t>
            </a:r>
          </a:p>
          <a:p>
            <a:pPr lvl="1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37C8F6-FE44-7ADB-C288-0F986B4D0A27}"/>
              </a:ext>
            </a:extLst>
          </p:cNvPr>
          <p:cNvSpPr/>
          <p:nvPr/>
        </p:nvSpPr>
        <p:spPr>
          <a:xfrm>
            <a:off x="5630471" y="2653378"/>
            <a:ext cx="845634" cy="294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872F8D-C8E5-73C0-516D-7C638F069254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 flipH="1">
            <a:off x="3119481" y="2800487"/>
            <a:ext cx="2510990" cy="53423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A2F237-A29B-2ED3-89D3-E0AE989384B7}"/>
              </a:ext>
            </a:extLst>
          </p:cNvPr>
          <p:cNvSpPr txBox="1">
            <a:spLocks/>
          </p:cNvSpPr>
          <p:nvPr/>
        </p:nvSpPr>
        <p:spPr>
          <a:xfrm>
            <a:off x="589448" y="3334722"/>
            <a:ext cx="5060066" cy="1019069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New point is worse than the old one!</a:t>
            </a:r>
          </a:p>
          <a:p>
            <a:pPr marL="0" indent="0">
              <a:buNone/>
            </a:pPr>
            <a:r>
              <a:rPr lang="en-US" dirty="0"/>
              <a:t>Triggers a return to the previous opt point, step size cut, and rerun gradient</a:t>
            </a:r>
          </a:p>
          <a:p>
            <a:pPr lvl="1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3AB7329-2875-CF98-534A-B5F8CA779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6631"/>
            <a:ext cx="12192000" cy="1020097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841646-B5AD-213A-1F8A-E919BB11B762}"/>
              </a:ext>
            </a:extLst>
          </p:cNvPr>
          <p:cNvSpPr/>
          <p:nvPr/>
        </p:nvSpPr>
        <p:spPr>
          <a:xfrm>
            <a:off x="5630471" y="5196877"/>
            <a:ext cx="630480" cy="29421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E833A4-8F74-40EA-C753-2A3C10AD5795}"/>
              </a:ext>
            </a:extLst>
          </p:cNvPr>
          <p:cNvCxnSpPr>
            <a:cxnSpLocks/>
            <a:stCxn id="24" idx="1"/>
            <a:endCxn id="14" idx="2"/>
          </p:cNvCxnSpPr>
          <p:nvPr/>
        </p:nvCxnSpPr>
        <p:spPr>
          <a:xfrm flipH="1" flipV="1">
            <a:off x="3119481" y="4353791"/>
            <a:ext cx="2510990" cy="99019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124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88588E8-726B-0567-9690-D413E28E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9378"/>
            <a:ext cx="12192000" cy="36853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Results: Screen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78244E-5DD3-7843-15FC-98AB257BF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815" y="202758"/>
            <a:ext cx="2837549" cy="100879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9DC2A0-DF0E-8D74-BD23-ACE4FD523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586" y="1377447"/>
            <a:ext cx="10415649" cy="663863"/>
          </a:xfrm>
        </p:spPr>
        <p:txBody>
          <a:bodyPr/>
          <a:lstStyle/>
          <a:p>
            <a:r>
              <a:rPr lang="en-US" dirty="0"/>
              <a:t>Final Results</a:t>
            </a:r>
          </a:p>
          <a:p>
            <a:pPr lvl="1"/>
            <a:endParaRPr lang="en-US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841646-B5AD-213A-1F8A-E919BB11B762}"/>
              </a:ext>
            </a:extLst>
          </p:cNvPr>
          <p:cNvSpPr/>
          <p:nvPr/>
        </p:nvSpPr>
        <p:spPr>
          <a:xfrm>
            <a:off x="5172808" y="3345629"/>
            <a:ext cx="3132096" cy="1075764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15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Results: CSV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9DC2A0-DF0E-8D74-BD23-ACE4FD523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965" y="2551168"/>
            <a:ext cx="1213682" cy="6638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Status of Iteration</a:t>
            </a:r>
          </a:p>
          <a:p>
            <a:pPr lvl="1"/>
            <a:endParaRPr lang="en-US" dirty="0"/>
          </a:p>
        </p:txBody>
      </p:sp>
      <p:pic>
        <p:nvPicPr>
          <p:cNvPr id="7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A9098ED-C273-D299-5152-76EAF2E37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519" y="1063000"/>
            <a:ext cx="6121400" cy="4902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F7F1D7-C1C9-EF60-EDC1-C8CD6BF954C6}"/>
              </a:ext>
            </a:extLst>
          </p:cNvPr>
          <p:cNvSpPr txBox="1"/>
          <p:nvPr/>
        </p:nvSpPr>
        <p:spPr>
          <a:xfrm>
            <a:off x="7770815" y="284246"/>
            <a:ext cx="4073356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GradDesc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/opt_search_0.csv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56EB3B6-55B5-8458-2B94-6ED56A3A2E37}"/>
              </a:ext>
            </a:extLst>
          </p:cNvPr>
          <p:cNvSpPr/>
          <p:nvPr/>
        </p:nvSpPr>
        <p:spPr>
          <a:xfrm>
            <a:off x="4318038" y="1343456"/>
            <a:ext cx="845634" cy="294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E2B977-F69E-C65D-84EA-DC7CE9F5875D}"/>
              </a:ext>
            </a:extLst>
          </p:cNvPr>
          <p:cNvCxnSpPr>
            <a:cxnSpLocks/>
            <a:stCxn id="14" idx="1"/>
            <a:endCxn id="12" idx="3"/>
          </p:cNvCxnSpPr>
          <p:nvPr/>
        </p:nvCxnSpPr>
        <p:spPr>
          <a:xfrm flipH="1">
            <a:off x="2070647" y="1490565"/>
            <a:ext cx="2247391" cy="139253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C2D5CA3-8AFB-D2AA-681B-A0D534196D5D}"/>
              </a:ext>
            </a:extLst>
          </p:cNvPr>
          <p:cNvSpPr txBox="1">
            <a:spLocks/>
          </p:cNvSpPr>
          <p:nvPr/>
        </p:nvSpPr>
        <p:spPr>
          <a:xfrm>
            <a:off x="10041385" y="2875010"/>
            <a:ext cx="1221872" cy="663863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Variable Values</a:t>
            </a:r>
          </a:p>
          <a:p>
            <a:pPr lvl="1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02560C8-B68E-6C60-9672-64AE91B97FD1}"/>
              </a:ext>
            </a:extLst>
          </p:cNvPr>
          <p:cNvSpPr/>
          <p:nvPr/>
        </p:nvSpPr>
        <p:spPr>
          <a:xfrm>
            <a:off x="5174709" y="1343456"/>
            <a:ext cx="3323831" cy="29421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EEFBD1-D331-F07C-16BF-BCA5E54EF177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>
            <a:off x="8498540" y="1490565"/>
            <a:ext cx="1542845" cy="171637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446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FA92-30DC-6040-9963-184E5B04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6D61A-0E65-624F-89C6-4D156FFF7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175" y="1567399"/>
            <a:ext cx="10415649" cy="4351338"/>
          </a:xfrm>
        </p:spPr>
        <p:txBody>
          <a:bodyPr/>
          <a:lstStyle/>
          <a:p>
            <a:r>
              <a:rPr lang="en-US" dirty="0"/>
              <a:t>Optimizing in RAVEN</a:t>
            </a:r>
          </a:p>
          <a:p>
            <a:endParaRPr lang="en-US" dirty="0"/>
          </a:p>
          <a:p>
            <a:r>
              <a:rPr lang="en-US" dirty="0"/>
              <a:t>Gradient Descent</a:t>
            </a:r>
          </a:p>
          <a:p>
            <a:endParaRPr lang="en-US" dirty="0"/>
          </a:p>
          <a:p>
            <a:r>
              <a:rPr lang="en-US" dirty="0"/>
              <a:t>Genetic Algorithms</a:t>
            </a:r>
          </a:p>
          <a:p>
            <a:endParaRPr lang="en-US" dirty="0"/>
          </a:p>
          <a:p>
            <a:r>
              <a:rPr lang="en-US" dirty="0"/>
              <a:t>Parameter Fitting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3DBE2-8F8B-5E82-70F2-1A2F499F3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E432C-6353-B331-B10D-F0CDF9BC5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0A7F4-8EF9-C6BD-B408-86FD294D7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424" y="93926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07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6A661B93-CC51-501C-7DA1-660D8FECD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984" y="1309827"/>
            <a:ext cx="5842000" cy="4381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Results: Plot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9DC2A0-DF0E-8D74-BD23-ACE4FD523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25" y="3614712"/>
            <a:ext cx="1213682" cy="6638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Status of Iteration</a:t>
            </a:r>
          </a:p>
          <a:p>
            <a:pPr lvl="1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F7F1D7-C1C9-EF60-EDC1-C8CD6BF954C6}"/>
              </a:ext>
            </a:extLst>
          </p:cNvPr>
          <p:cNvSpPr txBox="1"/>
          <p:nvPr/>
        </p:nvSpPr>
        <p:spPr>
          <a:xfrm>
            <a:off x="7770815" y="284246"/>
            <a:ext cx="4073356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GradDesc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/opt_search_0.csv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56EB3B6-55B5-8458-2B94-6ED56A3A2E37}"/>
              </a:ext>
            </a:extLst>
          </p:cNvPr>
          <p:cNvSpPr/>
          <p:nvPr/>
        </p:nvSpPr>
        <p:spPr>
          <a:xfrm>
            <a:off x="8570174" y="2996179"/>
            <a:ext cx="1092283" cy="1008797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E2B977-F69E-C65D-84EA-DC7CE9F5875D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9662457" y="3500578"/>
            <a:ext cx="596668" cy="44606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C49FEB3-623E-943B-FAA7-3AD90C41C1C7}"/>
              </a:ext>
            </a:extLst>
          </p:cNvPr>
          <p:cNvSpPr txBox="1">
            <a:spLocks/>
          </p:cNvSpPr>
          <p:nvPr/>
        </p:nvSpPr>
        <p:spPr>
          <a:xfrm>
            <a:off x="2048865" y="2139341"/>
            <a:ext cx="1174926" cy="602366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Variable Values</a:t>
            </a:r>
          </a:p>
          <a:p>
            <a:pPr lvl="1"/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E59FBF1-9EA3-CF84-568E-61D7E5F5A070}"/>
              </a:ext>
            </a:extLst>
          </p:cNvPr>
          <p:cNvSpPr/>
          <p:nvPr/>
        </p:nvSpPr>
        <p:spPr>
          <a:xfrm>
            <a:off x="3969572" y="1724281"/>
            <a:ext cx="301214" cy="350393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228301-F165-1B8B-9B3B-F60A7D3EAB54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223791" y="2440524"/>
            <a:ext cx="745780" cy="103572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375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Knobs and Levers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F7F1D7-C1C9-EF60-EDC1-C8CD6BF954C6}"/>
              </a:ext>
            </a:extLst>
          </p:cNvPr>
          <p:cNvSpPr txBox="1"/>
          <p:nvPr/>
        </p:nvSpPr>
        <p:spPr>
          <a:xfrm>
            <a:off x="9244613" y="252036"/>
            <a:ext cx="2653345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1_grad_desc.xml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F2B9C-9877-A7C6-7738-2A2205A17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48" y="1195506"/>
            <a:ext cx="10415649" cy="4351338"/>
          </a:xfrm>
        </p:spPr>
        <p:txBody>
          <a:bodyPr/>
          <a:lstStyle/>
          <a:p>
            <a:r>
              <a:rPr lang="en-US" dirty="0"/>
              <a:t>Lots of ways to modify how the optimizer behaves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your turn: optimize the optimization path!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3BBB08-44F3-2994-E87C-C751C436D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05" y="2141537"/>
            <a:ext cx="5486400" cy="3683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D8E380D-BF44-14A8-6686-A12A8BCB6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67" y="3083975"/>
            <a:ext cx="6019800" cy="2298700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3A83762-55C6-5237-7C0C-A10165805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13" y="1690687"/>
            <a:ext cx="4114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55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73F7-8D7F-D4FC-4F9A-E1A4F3B3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Constraints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1E149-7B25-56FE-85DA-B96D9AA36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Wait, no, not like that!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48C00-E7B0-0F7A-80F2-84BD3F02E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BB707-F50F-AA9B-13E4-166C404C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27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in Optimization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4ED9BD0F-73FB-8D0D-136F-749D4C60D0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66632"/>
                <a:ext cx="10415649" cy="4351338"/>
              </a:xfrm>
              <a:prstGeom prst="rect">
                <a:avLst/>
              </a:prstGeom>
            </p:spPr>
            <p:txBody>
              <a:bodyPr vert="horz" lIns="0" tIns="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Limits to the optimization variable space</a:t>
                </a:r>
              </a:p>
              <a:p>
                <a:r>
                  <a:rPr lang="en-US" dirty="0"/>
                  <a:t>Explicit Constraints</a:t>
                </a:r>
              </a:p>
              <a:p>
                <a:pPr lvl="1"/>
                <a:r>
                  <a:rPr lang="en-US" dirty="0"/>
                  <a:t>Defined on the input space (optimization variables)</a:t>
                </a:r>
              </a:p>
              <a:p>
                <a:pPr lvl="1"/>
                <a:r>
                  <a:rPr lang="en-US" dirty="0"/>
                  <a:t>Simple: optimization bounds </a:t>
                </a:r>
                <a:r>
                  <a:rPr lang="en-US" dirty="0">
                    <a:solidFill>
                      <a:schemeClr val="tx1"/>
                    </a:solidFill>
                  </a:rPr>
                  <a:t>5° &lt;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&lt; 85°</a:t>
                </a:r>
              </a:p>
              <a:p>
                <a:pPr lvl="1"/>
                <a:r>
                  <a:rPr lang="en-US" dirty="0"/>
                  <a:t>Complex: interdependent variables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&lt;4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Easy to manage without the model</a:t>
                </a:r>
              </a:p>
              <a:p>
                <a:pPr lvl="1"/>
                <a:r>
                  <a:rPr lang="en-US" dirty="0">
                    <a:solidFill>
                      <a:schemeClr val="accent3"/>
                    </a:solidFill>
                  </a:rPr>
                  <a:t>Example: initial velocity must be less than 130 m/s</a:t>
                </a:r>
              </a:p>
              <a:p>
                <a:r>
                  <a:rPr lang="en-US" dirty="0"/>
                  <a:t>Implicit Constraints</a:t>
                </a:r>
              </a:p>
              <a:p>
                <a:pPr lvl="1"/>
                <a:r>
                  <a:rPr lang="en-US" dirty="0"/>
                  <a:t>Defined in the output space (target or dependent variables)</a:t>
                </a:r>
              </a:p>
              <a:p>
                <a:pPr lvl="1"/>
                <a:r>
                  <a:rPr lang="en-US" dirty="0"/>
                  <a:t>Cannot be handled without inquiring model</a:t>
                </a:r>
              </a:p>
              <a:p>
                <a:pPr lvl="1"/>
                <a:r>
                  <a:rPr lang="en-US" dirty="0">
                    <a:solidFill>
                      <a:schemeClr val="accent3"/>
                    </a:solidFill>
                  </a:rPr>
                  <a:t>Example: max height must be less than 500 m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4ED9BD0F-73FB-8D0D-136F-749D4C60D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66632"/>
                <a:ext cx="10415649" cy="4351338"/>
              </a:xfrm>
              <a:prstGeom prst="rect">
                <a:avLst/>
              </a:prstGeom>
              <a:blipFill>
                <a:blip r:embed="rId2"/>
                <a:stretch>
                  <a:fillRect l="-1583" t="-2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icken wire close-up">
            <a:extLst>
              <a:ext uri="{FF2B5EF4-FFF2-40B4-BE49-F238E27FC236}">
                <a16:creationId xmlns:a16="http://schemas.microsoft.com/office/drawing/2014/main" id="{AEE2A529-2E2B-B36D-4C2A-BF38F919D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858" y="1349156"/>
            <a:ext cx="3379644" cy="225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58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Constraints in RAVEN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D9BD0F-73FB-8D0D-136F-749D4C60D0D4}"/>
              </a:ext>
            </a:extLst>
          </p:cNvPr>
          <p:cNvSpPr txBox="1">
            <a:spLocks/>
          </p:cNvSpPr>
          <p:nvPr/>
        </p:nvSpPr>
        <p:spPr>
          <a:xfrm>
            <a:off x="589448" y="1172175"/>
            <a:ext cx="3993703" cy="686676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External Functions</a:t>
            </a:r>
          </a:p>
          <a:p>
            <a:pPr lvl="1"/>
            <a:r>
              <a:rPr lang="en-US" dirty="0"/>
              <a:t>Custom Python methods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FF545B-A4CC-94F5-C315-A7103D8BF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5127"/>
            <a:ext cx="8610600" cy="3429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DBC602C-48B8-C133-5DFC-2BF6AE7E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0351"/>
            <a:ext cx="8610600" cy="1369868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307E61A2-56BA-C240-FFFD-942278775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854" y="3781912"/>
            <a:ext cx="3666126" cy="298619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B0FC35D-8AB7-1FF9-2233-7B1F0670C5F1}"/>
              </a:ext>
            </a:extLst>
          </p:cNvPr>
          <p:cNvSpPr/>
          <p:nvPr/>
        </p:nvSpPr>
        <p:spPr>
          <a:xfrm>
            <a:off x="1314653" y="2560503"/>
            <a:ext cx="5833279" cy="29421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396A384-88D0-E793-9F59-7DDA1B8BD7CE}"/>
              </a:ext>
            </a:extLst>
          </p:cNvPr>
          <p:cNvCxnSpPr>
            <a:stCxn id="13" idx="2"/>
            <a:endCxn id="11" idx="1"/>
          </p:cNvCxnSpPr>
          <p:nvPr/>
        </p:nvCxnSpPr>
        <p:spPr>
          <a:xfrm rot="16200000" flipH="1">
            <a:off x="5090929" y="1995084"/>
            <a:ext cx="2420288" cy="413956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E18D904-38D6-8E50-F022-3CBCE5E2FDB3}"/>
              </a:ext>
            </a:extLst>
          </p:cNvPr>
          <p:cNvSpPr/>
          <p:nvPr/>
        </p:nvSpPr>
        <p:spPr>
          <a:xfrm>
            <a:off x="6200078" y="1886754"/>
            <a:ext cx="591015" cy="294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F25BC0A-81BF-1A43-2972-5ED1FD9BDA2D}"/>
              </a:ext>
            </a:extLst>
          </p:cNvPr>
          <p:cNvSpPr/>
          <p:nvPr/>
        </p:nvSpPr>
        <p:spPr>
          <a:xfrm>
            <a:off x="7779839" y="2563268"/>
            <a:ext cx="683937" cy="294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C7F586F-8EEB-EC0E-E882-92E611FF393B}"/>
              </a:ext>
            </a:extLst>
          </p:cNvPr>
          <p:cNvCxnSpPr>
            <a:cxnSpLocks/>
          </p:cNvCxnSpPr>
          <p:nvPr/>
        </p:nvCxnSpPr>
        <p:spPr>
          <a:xfrm>
            <a:off x="6791093" y="2180972"/>
            <a:ext cx="988746" cy="3952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C6A8CF3-2E3F-3985-9ED6-94363B32FE1F}"/>
              </a:ext>
            </a:extLst>
          </p:cNvPr>
          <p:cNvSpPr/>
          <p:nvPr/>
        </p:nvSpPr>
        <p:spPr>
          <a:xfrm>
            <a:off x="8915698" y="3869472"/>
            <a:ext cx="919678" cy="20665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165E24F-799B-F3F9-9CC3-911AB10CEC4E}"/>
              </a:ext>
            </a:extLst>
          </p:cNvPr>
          <p:cNvSpPr/>
          <p:nvPr/>
        </p:nvSpPr>
        <p:spPr>
          <a:xfrm>
            <a:off x="8915698" y="5507744"/>
            <a:ext cx="1254214" cy="20665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7CAA8B7-D9E3-868E-CC59-C1C77B73E10F}"/>
              </a:ext>
            </a:extLst>
          </p:cNvPr>
          <p:cNvSpPr/>
          <p:nvPr/>
        </p:nvSpPr>
        <p:spPr>
          <a:xfrm>
            <a:off x="8949703" y="6253317"/>
            <a:ext cx="1254214" cy="20665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687ED3-250B-82F6-2BEE-44CC74E5499C}"/>
              </a:ext>
            </a:extLst>
          </p:cNvPr>
          <p:cNvSpPr txBox="1"/>
          <p:nvPr/>
        </p:nvSpPr>
        <p:spPr>
          <a:xfrm>
            <a:off x="0" y="5925758"/>
            <a:ext cx="77027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See an example in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raven/tests/framework/Optimizers/</a:t>
            </a:r>
            <a:r>
              <a:rPr lang="en-US" sz="1400" dirty="0" err="1">
                <a:latin typeface="Lucida Console" panose="020B0609040504020204" pitchFamily="49" charset="0"/>
              </a:rPr>
              <a:t>GradientDescent</a:t>
            </a:r>
            <a:r>
              <a:rPr lang="en-US" sz="1400" dirty="0">
                <a:latin typeface="Lucida Console" panose="020B0609040504020204" pitchFamily="49" charset="0"/>
              </a:rPr>
              <a:t>/</a:t>
            </a:r>
            <a:r>
              <a:rPr lang="en-US" sz="1400" dirty="0" err="1">
                <a:latin typeface="Lucida Console" panose="020B0609040504020204" pitchFamily="49" charset="0"/>
              </a:rPr>
              <a:t>constrain_function.py</a:t>
            </a:r>
            <a:endParaRPr lang="en-US" sz="1400" dirty="0">
              <a:latin typeface="Lucida Console" panose="020B06090405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95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A6C63A83-943D-A265-81DD-7A78AEEAF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0" y="4006232"/>
            <a:ext cx="4102100" cy="27813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A1B1BD97-4E1C-9D26-AF89-B051E720B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5862"/>
            <a:ext cx="10996875" cy="1664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FC83A-6479-41DC-7FC5-6DA6D02B9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17" y="1894494"/>
            <a:ext cx="11010900" cy="33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Constraints in RAVEN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D9BD0F-73FB-8D0D-136F-749D4C60D0D4}"/>
              </a:ext>
            </a:extLst>
          </p:cNvPr>
          <p:cNvSpPr txBox="1">
            <a:spLocks/>
          </p:cNvSpPr>
          <p:nvPr/>
        </p:nvSpPr>
        <p:spPr>
          <a:xfrm>
            <a:off x="589448" y="1172175"/>
            <a:ext cx="3993703" cy="686676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External Functions</a:t>
            </a:r>
          </a:p>
          <a:p>
            <a:pPr lvl="1"/>
            <a:r>
              <a:rPr lang="en-US" dirty="0"/>
              <a:t>Custom Python methods</a:t>
            </a:r>
          </a:p>
          <a:p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B0FC35D-8AB7-1FF9-2233-7B1F0670C5F1}"/>
              </a:ext>
            </a:extLst>
          </p:cNvPr>
          <p:cNvSpPr/>
          <p:nvPr/>
        </p:nvSpPr>
        <p:spPr>
          <a:xfrm>
            <a:off x="1666511" y="2609891"/>
            <a:ext cx="7131801" cy="29421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396A384-88D0-E793-9F59-7DDA1B8BD7CE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5342552" y="2793969"/>
            <a:ext cx="2438833" cy="26591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E18D904-38D6-8E50-F022-3CBCE5E2FDB3}"/>
              </a:ext>
            </a:extLst>
          </p:cNvPr>
          <p:cNvSpPr/>
          <p:nvPr/>
        </p:nvSpPr>
        <p:spPr>
          <a:xfrm>
            <a:off x="7188824" y="1920402"/>
            <a:ext cx="988746" cy="269481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F25BC0A-81BF-1A43-2972-5ED1FD9BDA2D}"/>
              </a:ext>
            </a:extLst>
          </p:cNvPr>
          <p:cNvSpPr/>
          <p:nvPr/>
        </p:nvSpPr>
        <p:spPr>
          <a:xfrm>
            <a:off x="9576810" y="2668659"/>
            <a:ext cx="1206419" cy="294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C7F586F-8EEB-EC0E-E882-92E611FF393B}"/>
              </a:ext>
            </a:extLst>
          </p:cNvPr>
          <p:cNvCxnSpPr>
            <a:cxnSpLocks/>
          </p:cNvCxnSpPr>
          <p:nvPr/>
        </p:nvCxnSpPr>
        <p:spPr>
          <a:xfrm>
            <a:off x="8143681" y="2181148"/>
            <a:ext cx="1433129" cy="48751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C6A8CF3-2E3F-3985-9ED6-94363B32FE1F}"/>
              </a:ext>
            </a:extLst>
          </p:cNvPr>
          <p:cNvSpPr/>
          <p:nvPr/>
        </p:nvSpPr>
        <p:spPr>
          <a:xfrm>
            <a:off x="8434379" y="4069916"/>
            <a:ext cx="2471514" cy="26340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165E24F-799B-F3F9-9CC3-911AB10CEC4E}"/>
              </a:ext>
            </a:extLst>
          </p:cNvPr>
          <p:cNvSpPr/>
          <p:nvPr/>
        </p:nvSpPr>
        <p:spPr>
          <a:xfrm>
            <a:off x="8515820" y="5757120"/>
            <a:ext cx="1631790" cy="26340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687ED3-250B-82F6-2BEE-44CC74E5499C}"/>
              </a:ext>
            </a:extLst>
          </p:cNvPr>
          <p:cNvSpPr txBox="1"/>
          <p:nvPr/>
        </p:nvSpPr>
        <p:spPr>
          <a:xfrm>
            <a:off x="0" y="5925758"/>
            <a:ext cx="77027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See an example in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raven/tests/framework/Optimizers/</a:t>
            </a:r>
            <a:r>
              <a:rPr lang="en-US" sz="1400" dirty="0" err="1">
                <a:latin typeface="Lucida Console" panose="020B0609040504020204" pitchFamily="49" charset="0"/>
              </a:rPr>
              <a:t>GradientDescent</a:t>
            </a:r>
            <a:r>
              <a:rPr lang="en-US" sz="1400" dirty="0">
                <a:latin typeface="Lucida Console" panose="020B0609040504020204" pitchFamily="49" charset="0"/>
              </a:rPr>
              <a:t>/</a:t>
            </a:r>
            <a:r>
              <a:rPr lang="en-US" sz="1400" dirty="0" err="1">
                <a:latin typeface="Lucida Console" panose="020B0609040504020204" pitchFamily="49" charset="0"/>
              </a:rPr>
              <a:t>constrain_function.py</a:t>
            </a:r>
            <a:endParaRPr lang="en-US" sz="1400" dirty="0">
              <a:latin typeface="Lucida Console" panose="020B0609040504020204" pitchFamily="49" charset="0"/>
            </a:endParaRPr>
          </a:p>
          <a:p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76A4BA6-F2CE-B697-B74B-9E45A36560CE}"/>
              </a:ext>
            </a:extLst>
          </p:cNvPr>
          <p:cNvSpPr/>
          <p:nvPr/>
        </p:nvSpPr>
        <p:spPr>
          <a:xfrm>
            <a:off x="8515820" y="6389359"/>
            <a:ext cx="1631790" cy="26340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94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Constraints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D9BD0F-73FB-8D0D-136F-749D4C60D0D4}"/>
              </a:ext>
            </a:extLst>
          </p:cNvPr>
          <p:cNvSpPr txBox="1">
            <a:spLocks/>
          </p:cNvSpPr>
          <p:nvPr/>
        </p:nvSpPr>
        <p:spPr>
          <a:xfrm>
            <a:off x="838200" y="1466632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 constraints to Projectile optimization</a:t>
            </a:r>
          </a:p>
          <a:p>
            <a:pPr lvl="1"/>
            <a:r>
              <a:rPr lang="en-US" dirty="0"/>
              <a:t>Implicit: </a:t>
            </a:r>
            <a:r>
              <a:rPr lang="en-US" dirty="0">
                <a:solidFill>
                  <a:schemeClr val="accent3"/>
                </a:solidFill>
              </a:rPr>
              <a:t>Max height &lt; 250 m</a:t>
            </a:r>
          </a:p>
          <a:p>
            <a:pPr lvl="1"/>
            <a:endParaRPr lang="en-US" dirty="0">
              <a:solidFill>
                <a:schemeClr val="accent3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Close-up of a multi colored wall">
            <a:extLst>
              <a:ext uri="{FF2B5EF4-FFF2-40B4-BE49-F238E27FC236}">
                <a16:creationId xmlns:a16="http://schemas.microsoft.com/office/drawing/2014/main" id="{F329AC99-317D-28AB-5B50-A6525D452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975" y="694944"/>
            <a:ext cx="3226420" cy="2419815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C0982D9-B8E0-5614-85BF-5766D094C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1807"/>
            <a:ext cx="12192000" cy="186911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2F0B9D-996F-6260-880B-7A28A76AB98D}"/>
              </a:ext>
            </a:extLst>
          </p:cNvPr>
          <p:cNvSpPr/>
          <p:nvPr/>
        </p:nvSpPr>
        <p:spPr>
          <a:xfrm>
            <a:off x="5160927" y="4172146"/>
            <a:ext cx="3693141" cy="188745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71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760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73F7-8D7F-D4FC-4F9A-E1A4F3B3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in RAVEN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1E149-7B25-56FE-85DA-B96D9AA36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Premature optimization is the root of all evil.</a:t>
            </a:r>
            <a:r>
              <a:rPr lang="en-US" dirty="0"/>
              <a:t> – Donald Knuth, 1974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48C00-E7B0-0F7A-80F2-84BD3F02E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BB707-F50F-AA9B-13E4-166C404C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43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ADA5374-2F92-718B-3FC5-CD115871E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044" y="3948984"/>
            <a:ext cx="1766374" cy="1324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34E144-FDA2-0063-5949-1AF89C03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RAVEN?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BD905-2B90-863A-449A-7854A4439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1451666"/>
            <a:ext cx="10415649" cy="1542957"/>
          </a:xfrm>
        </p:spPr>
        <p:txBody>
          <a:bodyPr/>
          <a:lstStyle/>
          <a:p>
            <a:r>
              <a:rPr lang="en-US" dirty="0"/>
              <a:t>Many tools exist for numerical optimization</a:t>
            </a:r>
          </a:p>
          <a:p>
            <a:pPr lvl="1"/>
            <a:r>
              <a:rPr lang="en-US" dirty="0" err="1"/>
              <a:t>Scipy</a:t>
            </a:r>
            <a:r>
              <a:rPr lang="en-US" dirty="0"/>
              <a:t>, </a:t>
            </a:r>
            <a:r>
              <a:rPr lang="en-US" dirty="0" err="1"/>
              <a:t>PuLP</a:t>
            </a:r>
            <a:r>
              <a:rPr lang="en-US" dirty="0"/>
              <a:t>, </a:t>
            </a:r>
            <a:r>
              <a:rPr lang="en-US" dirty="0" err="1"/>
              <a:t>Pyomo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Requirement: call-back or algebraic functions (“white box”)</a:t>
            </a:r>
          </a:p>
          <a:p>
            <a:pPr lvl="1"/>
            <a:r>
              <a:rPr lang="en-US" dirty="0"/>
              <a:t>Good optimization is very hard on black boxes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15C0B-0C04-62AE-0F91-A6B44AED8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3349C-3BAC-99BA-1FEA-FF0BFF12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6D986A-E57A-2693-C3AD-AB40D7517EE2}"/>
                  </a:ext>
                </a:extLst>
              </p:cNvPr>
              <p:cNvSpPr txBox="1"/>
              <p:nvPr/>
            </p:nvSpPr>
            <p:spPr>
              <a:xfrm>
                <a:off x="2502586" y="3602569"/>
                <a:ext cx="198124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6D986A-E57A-2693-C3AD-AB40D7517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586" y="3602569"/>
                <a:ext cx="1981247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D78A761-F20C-8DCF-0F16-7604E936E05F}"/>
              </a:ext>
            </a:extLst>
          </p:cNvPr>
          <p:cNvSpPr txBox="1"/>
          <p:nvPr/>
        </p:nvSpPr>
        <p:spPr>
          <a:xfrm>
            <a:off x="2875092" y="307919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White Box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FFE0C9-78EA-C53A-E9D4-352E40D02E19}"/>
              </a:ext>
            </a:extLst>
          </p:cNvPr>
          <p:cNvCxnSpPr>
            <a:cxnSpLocks/>
          </p:cNvCxnSpPr>
          <p:nvPr/>
        </p:nvCxnSpPr>
        <p:spPr>
          <a:xfrm>
            <a:off x="1851872" y="4406988"/>
            <a:ext cx="566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665AA7-567C-C30E-5B6E-4EA02B4388A2}"/>
              </a:ext>
            </a:extLst>
          </p:cNvPr>
          <p:cNvCxnSpPr/>
          <p:nvPr/>
        </p:nvCxnSpPr>
        <p:spPr>
          <a:xfrm>
            <a:off x="4572409" y="4440095"/>
            <a:ext cx="566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1D4BCD-990D-6EE3-5720-E58F67C66490}"/>
              </a:ext>
            </a:extLst>
          </p:cNvPr>
          <p:cNvSpPr txBox="1"/>
          <p:nvPr/>
        </p:nvSpPr>
        <p:spPr>
          <a:xfrm>
            <a:off x="1746800" y="4139211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E7997A-E43C-0E7F-0BE5-87FD13965C12}"/>
              </a:ext>
            </a:extLst>
          </p:cNvPr>
          <p:cNvSpPr txBox="1"/>
          <p:nvPr/>
        </p:nvSpPr>
        <p:spPr>
          <a:xfrm>
            <a:off x="4449225" y="4167744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Response</a:t>
            </a: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A1C319E-01BA-8D1C-259B-E56A6D2BF798}"/>
              </a:ext>
            </a:extLst>
          </p:cNvPr>
          <p:cNvSpPr/>
          <p:nvPr/>
        </p:nvSpPr>
        <p:spPr>
          <a:xfrm>
            <a:off x="2502586" y="3567190"/>
            <a:ext cx="1958807" cy="17197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934A336-0274-02A0-116F-E9260B29C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024" y="3997450"/>
            <a:ext cx="1766374" cy="1324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0874896-B517-4533-3F74-1CB5F13A66FB}"/>
                  </a:ext>
                </a:extLst>
              </p:cNvPr>
              <p:cNvSpPr txBox="1"/>
              <p:nvPr/>
            </p:nvSpPr>
            <p:spPr>
              <a:xfrm>
                <a:off x="7490566" y="3651035"/>
                <a:ext cx="198124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0874896-B517-4533-3F74-1CB5F13A6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566" y="3651035"/>
                <a:ext cx="1981247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1B144F33-8825-AB64-085C-71C3114FC258}"/>
              </a:ext>
            </a:extLst>
          </p:cNvPr>
          <p:cNvSpPr txBox="1"/>
          <p:nvPr/>
        </p:nvSpPr>
        <p:spPr>
          <a:xfrm>
            <a:off x="7863072" y="312766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Black Box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9F03D0-89B6-9873-F61D-49455C65B02F}"/>
              </a:ext>
            </a:extLst>
          </p:cNvPr>
          <p:cNvCxnSpPr>
            <a:cxnSpLocks/>
          </p:cNvCxnSpPr>
          <p:nvPr/>
        </p:nvCxnSpPr>
        <p:spPr>
          <a:xfrm>
            <a:off x="6839852" y="4455454"/>
            <a:ext cx="566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63AAC72-8167-2C83-3271-90FBCA2453DE}"/>
              </a:ext>
            </a:extLst>
          </p:cNvPr>
          <p:cNvCxnSpPr/>
          <p:nvPr/>
        </p:nvCxnSpPr>
        <p:spPr>
          <a:xfrm>
            <a:off x="9560389" y="4488561"/>
            <a:ext cx="566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3796751-EA03-8A70-1084-365B3D700CD1}"/>
              </a:ext>
            </a:extLst>
          </p:cNvPr>
          <p:cNvSpPr txBox="1"/>
          <p:nvPr/>
        </p:nvSpPr>
        <p:spPr>
          <a:xfrm>
            <a:off x="6734780" y="4187677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925AB9-6787-1BBF-293C-159127E9D746}"/>
              </a:ext>
            </a:extLst>
          </p:cNvPr>
          <p:cNvSpPr txBox="1"/>
          <p:nvPr/>
        </p:nvSpPr>
        <p:spPr>
          <a:xfrm>
            <a:off x="9437205" y="4216210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Response</a:t>
            </a:r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FBB5788-4980-A4FE-835B-1EF99C1786EC}"/>
              </a:ext>
            </a:extLst>
          </p:cNvPr>
          <p:cNvSpPr/>
          <p:nvPr/>
        </p:nvSpPr>
        <p:spPr>
          <a:xfrm>
            <a:off x="7490566" y="3615656"/>
            <a:ext cx="1958807" cy="171972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97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E144-FDA2-0063-5949-1AF89C03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understands black 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BD905-2B90-863A-449A-7854A4439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1451666"/>
            <a:ext cx="10415649" cy="1542957"/>
          </a:xfrm>
        </p:spPr>
        <p:txBody>
          <a:bodyPr/>
          <a:lstStyle/>
          <a:p>
            <a:r>
              <a:rPr lang="en-US" dirty="0"/>
              <a:t>System codes aren’t usually algebraic</a:t>
            </a:r>
          </a:p>
          <a:p>
            <a:pPr lvl="1"/>
            <a:r>
              <a:rPr lang="en-US" dirty="0"/>
              <a:t>Neutronics, thermal hydraulics, structural</a:t>
            </a:r>
          </a:p>
          <a:p>
            <a:pPr lvl="1"/>
            <a:r>
              <a:rPr lang="en-US" dirty="0"/>
              <a:t>Complex, coupled systems</a:t>
            </a:r>
          </a:p>
          <a:p>
            <a:pPr lvl="1"/>
            <a:endParaRPr lang="en-US" dirty="0"/>
          </a:p>
          <a:p>
            <a:r>
              <a:rPr lang="en-US" dirty="0"/>
              <a:t>RAVEN samples codes through interfaces</a:t>
            </a:r>
          </a:p>
          <a:p>
            <a:pPr lvl="1"/>
            <a:r>
              <a:rPr lang="en-US" dirty="0"/>
              <a:t>Approximate derivatives</a:t>
            </a:r>
          </a:p>
          <a:p>
            <a:pPr lvl="1"/>
            <a:r>
              <a:rPr lang="en-US" dirty="0"/>
              <a:t>Explore response surfaces</a:t>
            </a:r>
          </a:p>
          <a:p>
            <a:endParaRPr lang="en-US" dirty="0"/>
          </a:p>
          <a:p>
            <a:r>
              <a:rPr lang="en-US" dirty="0"/>
              <a:t>Black box optimization slower than algebraic</a:t>
            </a:r>
          </a:p>
          <a:p>
            <a:pPr lvl="1"/>
            <a:r>
              <a:rPr lang="en-US" dirty="0"/>
              <a:t>Sometimes that’s the best we can get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15C0B-0C04-62AE-0F91-A6B44AED8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3349C-3BAC-99BA-1FEA-FF0BFF12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2" name="Picture 21" descr="Text, logo&#10;&#10;Description automatically generated">
            <a:extLst>
              <a:ext uri="{FF2B5EF4-FFF2-40B4-BE49-F238E27FC236}">
                <a16:creationId xmlns:a16="http://schemas.microsoft.com/office/drawing/2014/main" id="{D64AD156-0FF2-891B-4BA0-5C8ECB359D3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4919" y="1610982"/>
            <a:ext cx="1733211" cy="74809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8E0AFD-2D6D-B5FC-B715-EDD3789A7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183" y="3146288"/>
            <a:ext cx="1766374" cy="1324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ACD014C-D611-14E9-0D8C-B4281ECA90B6}"/>
                  </a:ext>
                </a:extLst>
              </p:cNvPr>
              <p:cNvSpPr txBox="1"/>
              <p:nvPr/>
            </p:nvSpPr>
            <p:spPr>
              <a:xfrm>
                <a:off x="7983725" y="2799873"/>
                <a:ext cx="198124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ACD014C-D611-14E9-0D8C-B4281ECA9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725" y="2799873"/>
                <a:ext cx="1981247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3FADBEE5-A51E-2917-FDC5-7FE0FFF8AC4D}"/>
              </a:ext>
            </a:extLst>
          </p:cNvPr>
          <p:cNvSpPr txBox="1"/>
          <p:nvPr/>
        </p:nvSpPr>
        <p:spPr>
          <a:xfrm>
            <a:off x="8356231" y="227650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Black Box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004677D-75DF-9218-6526-E9393B5D93ED}"/>
              </a:ext>
            </a:extLst>
          </p:cNvPr>
          <p:cNvCxnSpPr>
            <a:cxnSpLocks/>
          </p:cNvCxnSpPr>
          <p:nvPr/>
        </p:nvCxnSpPr>
        <p:spPr>
          <a:xfrm>
            <a:off x="7333011" y="3604292"/>
            <a:ext cx="566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1AD0616-1396-EBA9-AF4D-29A94DE0FCA0}"/>
              </a:ext>
            </a:extLst>
          </p:cNvPr>
          <p:cNvCxnSpPr/>
          <p:nvPr/>
        </p:nvCxnSpPr>
        <p:spPr>
          <a:xfrm>
            <a:off x="10053548" y="3637399"/>
            <a:ext cx="566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B08E192-7C5D-A196-51F8-CE3E1CA1BC7E}"/>
              </a:ext>
            </a:extLst>
          </p:cNvPr>
          <p:cNvSpPr txBox="1"/>
          <p:nvPr/>
        </p:nvSpPr>
        <p:spPr>
          <a:xfrm>
            <a:off x="7227939" y="3336515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Inputs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B60F72-6C0F-72E3-CDE1-53316857BBBB}"/>
              </a:ext>
            </a:extLst>
          </p:cNvPr>
          <p:cNvSpPr txBox="1"/>
          <p:nvPr/>
        </p:nvSpPr>
        <p:spPr>
          <a:xfrm>
            <a:off x="9930364" y="3365048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Response</a:t>
            </a:r>
            <a:endParaRPr 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80F507F-A34D-664F-BFB5-621E3877C7A5}"/>
              </a:ext>
            </a:extLst>
          </p:cNvPr>
          <p:cNvSpPr/>
          <p:nvPr/>
        </p:nvSpPr>
        <p:spPr>
          <a:xfrm>
            <a:off x="7983725" y="2764494"/>
            <a:ext cx="1958807" cy="171972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750AF477-3AF9-1B3E-AC01-245C21C78399}"/>
              </a:ext>
            </a:extLst>
          </p:cNvPr>
          <p:cNvSpPr/>
          <p:nvPr/>
        </p:nvSpPr>
        <p:spPr>
          <a:xfrm rot="3313562" flipV="1">
            <a:off x="7226799" y="2247209"/>
            <a:ext cx="674255" cy="110532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Bent Arrow 41">
            <a:extLst>
              <a:ext uri="{FF2B5EF4-FFF2-40B4-BE49-F238E27FC236}">
                <a16:creationId xmlns:a16="http://schemas.microsoft.com/office/drawing/2014/main" id="{28EAED7C-98E1-1863-2EE1-029679A57E48}"/>
              </a:ext>
            </a:extLst>
          </p:cNvPr>
          <p:cNvSpPr/>
          <p:nvPr/>
        </p:nvSpPr>
        <p:spPr>
          <a:xfrm rot="13064571" flipV="1">
            <a:off x="9809933" y="2356419"/>
            <a:ext cx="943454" cy="74616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83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BFE8A-C4D4-1A29-4F3F-E02C13D62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requires many iterative searches</a:t>
            </a:r>
          </a:p>
          <a:p>
            <a:pPr lvl="1"/>
            <a:r>
              <a:rPr lang="en-US" dirty="0"/>
              <a:t>600 to 1000 for a reasonable convergence</a:t>
            </a:r>
          </a:p>
          <a:p>
            <a:pPr lvl="1"/>
            <a:r>
              <a:rPr lang="en-US" dirty="0"/>
              <a:t>Each iteration may require several model runs</a:t>
            </a:r>
          </a:p>
          <a:p>
            <a:pPr lvl="1"/>
            <a:endParaRPr lang="en-US" dirty="0"/>
          </a:p>
          <a:p>
            <a:r>
              <a:rPr lang="en-US" dirty="0"/>
              <a:t>Optimizer parameters dictate run</a:t>
            </a:r>
          </a:p>
          <a:p>
            <a:pPr lvl="1"/>
            <a:r>
              <a:rPr lang="en-US" dirty="0"/>
              <a:t>Adjusting parameters can dramatically change path</a:t>
            </a:r>
          </a:p>
          <a:p>
            <a:pPr lvl="1"/>
            <a:r>
              <a:rPr lang="en-US" dirty="0"/>
              <a:t>Rarely know parameters before trying, checking</a:t>
            </a:r>
          </a:p>
          <a:p>
            <a:pPr lvl="1"/>
            <a:r>
              <a:rPr lang="en-US" dirty="0"/>
              <a:t>Sometimes setting up a solve is an iterative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88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BFE8A-C4D4-1A29-4F3F-E02C13D62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1739901"/>
            <a:ext cx="10415649" cy="1956888"/>
          </a:xfrm>
        </p:spPr>
        <p:txBody>
          <a:bodyPr/>
          <a:lstStyle/>
          <a:p>
            <a:r>
              <a:rPr lang="en-US" dirty="0"/>
              <a:t>Gradient Descent</a:t>
            </a:r>
          </a:p>
          <a:p>
            <a:pPr lvl="1"/>
            <a:r>
              <a:rPr lang="en-US" dirty="0"/>
              <a:t>Gradient approximations</a:t>
            </a:r>
          </a:p>
          <a:p>
            <a:pPr lvl="1"/>
            <a:r>
              <a:rPr lang="en-US" dirty="0"/>
              <a:t>Step size adjustments</a:t>
            </a:r>
          </a:p>
          <a:p>
            <a:pPr lvl="1"/>
            <a:r>
              <a:rPr lang="en-US" dirty="0"/>
              <a:t>Rolling a ball down a hill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 descr="White ball of yarn thread on a dark wooden surface">
            <a:extLst>
              <a:ext uri="{FF2B5EF4-FFF2-40B4-BE49-F238E27FC236}">
                <a16:creationId xmlns:a16="http://schemas.microsoft.com/office/drawing/2014/main" id="{3F6B1EFE-323D-8F97-F672-BEA612CE4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098" y="3508825"/>
            <a:ext cx="2682172" cy="196959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E8B932-538E-47E4-4541-7DD8D14DE3C7}"/>
              </a:ext>
            </a:extLst>
          </p:cNvPr>
          <p:cNvSpPr txBox="1">
            <a:spLocks/>
          </p:cNvSpPr>
          <p:nvPr/>
        </p:nvSpPr>
        <p:spPr>
          <a:xfrm>
            <a:off x="7393755" y="3869291"/>
            <a:ext cx="10415649" cy="195688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Genetic Algorithms</a:t>
            </a:r>
          </a:p>
          <a:p>
            <a:pPr lvl="1"/>
            <a:r>
              <a:rPr lang="en-US" dirty="0"/>
              <a:t>Evolving populations</a:t>
            </a:r>
          </a:p>
          <a:p>
            <a:pPr lvl="1"/>
            <a:r>
              <a:rPr lang="en-US" dirty="0"/>
              <a:t>Heuristics</a:t>
            </a:r>
          </a:p>
          <a:p>
            <a:pPr lvl="1"/>
            <a:r>
              <a:rPr lang="en-US" dirty="0"/>
              <a:t>Fitness and survival</a:t>
            </a:r>
          </a:p>
        </p:txBody>
      </p:sp>
      <p:pic>
        <p:nvPicPr>
          <p:cNvPr id="12" name="Picture 11" descr="Crowd of people on a street">
            <a:extLst>
              <a:ext uri="{FF2B5EF4-FFF2-40B4-BE49-F238E27FC236}">
                <a16:creationId xmlns:a16="http://schemas.microsoft.com/office/drawing/2014/main" id="{6353A80C-6FCB-A2E0-9F53-8134A707C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065" y="1222825"/>
            <a:ext cx="342983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21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73F7-8D7F-D4FC-4F9A-E1A4F3B3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1E149-7B25-56FE-85DA-B96D9AA36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Rolling stones gather no moss.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48C00-E7B0-0F7A-80F2-84BD3F02E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BB707-F50F-AA9B-13E4-166C404C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5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E22E97-2224-1E54-808B-06DDC8B3D0B5}"/>
              </a:ext>
            </a:extLst>
          </p:cNvPr>
          <p:cNvCxnSpPr>
            <a:cxnSpLocks/>
          </p:cNvCxnSpPr>
          <p:nvPr/>
        </p:nvCxnSpPr>
        <p:spPr>
          <a:xfrm flipH="1" flipV="1">
            <a:off x="8369380" y="4134113"/>
            <a:ext cx="1619429" cy="10477"/>
          </a:xfrm>
          <a:prstGeom prst="line">
            <a:avLst/>
          </a:prstGeom>
          <a:ln cap="rnd">
            <a:solidFill>
              <a:schemeClr val="accent4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6AC0AB-2913-6ECA-BF86-E68802299FDE}"/>
              </a:ext>
            </a:extLst>
          </p:cNvPr>
          <p:cNvCxnSpPr>
            <a:cxnSpLocks/>
          </p:cNvCxnSpPr>
          <p:nvPr/>
        </p:nvCxnSpPr>
        <p:spPr>
          <a:xfrm flipH="1">
            <a:off x="8280838" y="3839753"/>
            <a:ext cx="2400300" cy="244549"/>
          </a:xfrm>
          <a:prstGeom prst="line">
            <a:avLst/>
          </a:prstGeom>
          <a:ln cap="rnd">
            <a:solidFill>
              <a:schemeClr val="accent4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BFE8A-C4D4-1A29-4F3F-E02C13D62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48" y="1084149"/>
            <a:ext cx="10415649" cy="540872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Start somewhere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Approximate local gradient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Choose direction, step 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Take a step</a:t>
            </a:r>
          </a:p>
          <a:p>
            <a:pPr lvl="1"/>
            <a:r>
              <a:rPr lang="en-US" dirty="0"/>
              <a:t>If improved, go to (2)</a:t>
            </a:r>
          </a:p>
          <a:p>
            <a:pPr lvl="1"/>
            <a:r>
              <a:rPr lang="en-US" dirty="0"/>
              <a:t>Otherwise, return to previous spot</a:t>
            </a:r>
          </a:p>
          <a:p>
            <a:pPr lvl="2"/>
            <a:r>
              <a:rPr lang="en-US" dirty="0"/>
              <a:t>Then go to (2)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Continue to convergence</a:t>
            </a:r>
          </a:p>
          <a:p>
            <a:pPr lvl="1"/>
            <a:endParaRPr lang="en-US" dirty="0"/>
          </a:p>
          <a:p>
            <a:r>
              <a:rPr lang="en-US" dirty="0"/>
              <a:t>Tuning Parameters</a:t>
            </a:r>
          </a:p>
          <a:p>
            <a:pPr lvl="1"/>
            <a:r>
              <a:rPr lang="en-US" dirty="0"/>
              <a:t>Starting location, step size</a:t>
            </a:r>
          </a:p>
          <a:p>
            <a:pPr lvl="1"/>
            <a:r>
              <a:rPr lang="en-US" dirty="0"/>
              <a:t>Algorithm for gradient approximation</a:t>
            </a:r>
          </a:p>
          <a:p>
            <a:pPr lvl="1"/>
            <a:r>
              <a:rPr lang="en-US" dirty="0"/>
              <a:t>Step shrink, growth factors</a:t>
            </a:r>
          </a:p>
          <a:p>
            <a:pPr lvl="1"/>
            <a:r>
              <a:rPr lang="en-US" dirty="0"/>
              <a:t>Convergence criteria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43361025-57F0-AA71-339B-FA938A2C8BBF}"/>
              </a:ext>
            </a:extLst>
          </p:cNvPr>
          <p:cNvSpPr/>
          <p:nvPr/>
        </p:nvSpPr>
        <p:spPr>
          <a:xfrm rot="5400000">
            <a:off x="7095382" y="-522515"/>
            <a:ext cx="4245429" cy="5290458"/>
          </a:xfrm>
          <a:prstGeom prst="arc">
            <a:avLst>
              <a:gd name="adj1" fmla="val 17852422"/>
              <a:gd name="adj2" fmla="val 4987636"/>
            </a:avLst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6E1A63-AAF3-F405-E94B-B17EB5B50698}"/>
              </a:ext>
            </a:extLst>
          </p:cNvPr>
          <p:cNvSpPr/>
          <p:nvPr/>
        </p:nvSpPr>
        <p:spPr>
          <a:xfrm>
            <a:off x="6794938" y="2678096"/>
            <a:ext cx="274320" cy="274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4A75D1-D4CF-72EB-B0E4-B0FB088AAAC6}"/>
              </a:ext>
            </a:extLst>
          </p:cNvPr>
          <p:cNvCxnSpPr/>
          <p:nvPr/>
        </p:nvCxnSpPr>
        <p:spPr>
          <a:xfrm flipH="1" flipV="1">
            <a:off x="6749718" y="2521058"/>
            <a:ext cx="58783" cy="157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E80F50-EE09-FA8B-9B0A-F2634DFE387F}"/>
              </a:ext>
            </a:extLst>
          </p:cNvPr>
          <p:cNvCxnSpPr/>
          <p:nvPr/>
        </p:nvCxnSpPr>
        <p:spPr>
          <a:xfrm flipH="1" flipV="1">
            <a:off x="6802084" y="2455710"/>
            <a:ext cx="58783" cy="157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DBF6E2-2368-4A19-855F-87344EB82257}"/>
              </a:ext>
            </a:extLst>
          </p:cNvPr>
          <p:cNvCxnSpPr/>
          <p:nvPr/>
        </p:nvCxnSpPr>
        <p:spPr>
          <a:xfrm flipH="1" flipV="1">
            <a:off x="6894677" y="2488384"/>
            <a:ext cx="58783" cy="157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DBAF77-17D0-A584-5CD8-AE2F16CB996C}"/>
              </a:ext>
            </a:extLst>
          </p:cNvPr>
          <p:cNvCxnSpPr>
            <a:cxnSpLocks/>
          </p:cNvCxnSpPr>
          <p:nvPr/>
        </p:nvCxnSpPr>
        <p:spPr>
          <a:xfrm>
            <a:off x="6953460" y="3109522"/>
            <a:ext cx="1327378" cy="966054"/>
          </a:xfrm>
          <a:prstGeom prst="line">
            <a:avLst/>
          </a:prstGeom>
          <a:ln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ross 19">
            <a:extLst>
              <a:ext uri="{FF2B5EF4-FFF2-40B4-BE49-F238E27FC236}">
                <a16:creationId xmlns:a16="http://schemas.microsoft.com/office/drawing/2014/main" id="{4320AAF2-0A3F-E5CF-137F-B50F5FAD139A}"/>
              </a:ext>
            </a:extLst>
          </p:cNvPr>
          <p:cNvSpPr/>
          <p:nvPr/>
        </p:nvSpPr>
        <p:spPr>
          <a:xfrm rot="2398967">
            <a:off x="10637233" y="3796303"/>
            <a:ext cx="87810" cy="86902"/>
          </a:xfrm>
          <a:prstGeom prst="plus">
            <a:avLst>
              <a:gd name="adj" fmla="val 3851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589EC8-0277-7051-31F9-0092E625AB93}"/>
              </a:ext>
            </a:extLst>
          </p:cNvPr>
          <p:cNvCxnSpPr>
            <a:cxnSpLocks/>
          </p:cNvCxnSpPr>
          <p:nvPr/>
        </p:nvCxnSpPr>
        <p:spPr>
          <a:xfrm>
            <a:off x="8280838" y="4075576"/>
            <a:ext cx="1707971" cy="58537"/>
          </a:xfrm>
          <a:prstGeom prst="line">
            <a:avLst/>
          </a:prstGeom>
          <a:ln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>
            <a:extLst>
              <a:ext uri="{FF2B5EF4-FFF2-40B4-BE49-F238E27FC236}">
                <a16:creationId xmlns:a16="http://schemas.microsoft.com/office/drawing/2014/main" id="{CAC4D481-87BD-F48A-0E0E-80B33E2176E5}"/>
              </a:ext>
            </a:extLst>
          </p:cNvPr>
          <p:cNvSpPr/>
          <p:nvPr/>
        </p:nvSpPr>
        <p:spPr>
          <a:xfrm rot="2398967">
            <a:off x="8411283" y="4095900"/>
            <a:ext cx="87810" cy="86902"/>
          </a:xfrm>
          <a:prstGeom prst="plus">
            <a:avLst>
              <a:gd name="adj" fmla="val 3851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918C93-38A9-C5DC-0DFC-887CE0C867B0}"/>
              </a:ext>
            </a:extLst>
          </p:cNvPr>
          <p:cNvCxnSpPr>
            <a:cxnSpLocks/>
          </p:cNvCxnSpPr>
          <p:nvPr/>
        </p:nvCxnSpPr>
        <p:spPr>
          <a:xfrm flipV="1">
            <a:off x="9218096" y="4134113"/>
            <a:ext cx="770713" cy="89290"/>
          </a:xfrm>
          <a:prstGeom prst="line">
            <a:avLst/>
          </a:prstGeom>
          <a:ln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337296"/>
      </p:ext>
    </p:extLst>
  </p:cSld>
  <p:clrMapOvr>
    <a:masterClrMapping/>
  </p:clrMapOvr>
</p:sld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E82F965877DA48B42BD2A948B41834" ma:contentTypeVersion="1" ma:contentTypeDescription="Create a new document." ma:contentTypeScope="" ma:versionID="2256d34d26a10fb9041f5e82347b058b">
  <xsd:schema xmlns:xsd="http://www.w3.org/2001/XMLSchema" xmlns:xs="http://www.w3.org/2001/XMLSchema" xmlns:p="http://schemas.microsoft.com/office/2006/metadata/properties" xmlns:ns2="e13a543c-6713-4e5a-aa83-cb6a8e4cb4d2" targetNamespace="http://schemas.microsoft.com/office/2006/metadata/properties" ma:root="true" ma:fieldsID="fe980c8458d991d66740f43b520c8eeb" ns2:_="">
    <xsd:import namespace="e13a543c-6713-4e5a-aa83-cb6a8e4cb4d2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3a543c-6713-4e5a-aa83-cb6a8e4cb4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A68D4D-9402-4485-B11D-8DDDCEB2E4C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322932C-873F-4D0F-B9E0-AE16472CDC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3BD8C8-895E-4169-A358-3E9B46BE64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3a543c-6713-4e5a-aa83-cb6a8e4cb4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30830</TotalTime>
  <Words>897</Words>
  <Application>Microsoft Macintosh PowerPoint</Application>
  <PresentationFormat>Widescreen</PresentationFormat>
  <Paragraphs>243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Arial Narrow</vt:lpstr>
      <vt:lpstr>Calibri</vt:lpstr>
      <vt:lpstr>Cambria Math</vt:lpstr>
      <vt:lpstr>Lucida Console</vt:lpstr>
      <vt:lpstr>Myriad Pro Cond</vt:lpstr>
      <vt:lpstr>Times New Roman</vt:lpstr>
      <vt:lpstr>INL 2020</vt:lpstr>
      <vt:lpstr>PowerPoint Presentation</vt:lpstr>
      <vt:lpstr>Outline</vt:lpstr>
      <vt:lpstr>Optimizing in RAVEN</vt:lpstr>
      <vt:lpstr>Why RAVEN?</vt:lpstr>
      <vt:lpstr>RAVEN understands black boxes</vt:lpstr>
      <vt:lpstr>Optimization expectations</vt:lpstr>
      <vt:lpstr>Optimization Algorithms</vt:lpstr>
      <vt:lpstr>Gradient Descent</vt:lpstr>
      <vt:lpstr>Gradient Descent</vt:lpstr>
      <vt:lpstr>Gradient Descent</vt:lpstr>
      <vt:lpstr>Now in </vt:lpstr>
      <vt:lpstr>Exercise 1: UQ to Optimization</vt:lpstr>
      <vt:lpstr>Basic RAVEN Optimization</vt:lpstr>
      <vt:lpstr>Run the case</vt:lpstr>
      <vt:lpstr>Looking at Results: Screen Output</vt:lpstr>
      <vt:lpstr>Looking at Results: Screen Output</vt:lpstr>
      <vt:lpstr>Looking at Results: Screen Output</vt:lpstr>
      <vt:lpstr>Looking at Results: Screen Output</vt:lpstr>
      <vt:lpstr>Looking at Results: CSV</vt:lpstr>
      <vt:lpstr>Looking at Results: Plot</vt:lpstr>
      <vt:lpstr>Exercise: Knobs and Levers</vt:lpstr>
      <vt:lpstr>Exercise 2: Constraints</vt:lpstr>
      <vt:lpstr>Constraints in Optimization</vt:lpstr>
      <vt:lpstr>Explicit Constraints in RAVEN</vt:lpstr>
      <vt:lpstr>Implicit Constraints in RAVEN</vt:lpstr>
      <vt:lpstr>Exercise 2: Constraints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L. Campbell</dc:creator>
  <cp:keywords/>
  <dc:description/>
  <cp:lastModifiedBy>Paul W. Talbot</cp:lastModifiedBy>
  <cp:revision>239</cp:revision>
  <dcterms:created xsi:type="dcterms:W3CDTF">2020-04-22T20:22:45Z</dcterms:created>
  <dcterms:modified xsi:type="dcterms:W3CDTF">2022-07-20T14:24:07Z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0x010100E7E82F965877DA48B42BD2A948B41834</vt:lpwstr>
  </property>
</Properties>
</file>